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5" r:id="rId5"/>
    <p:sldId id="262" r:id="rId6"/>
    <p:sldId id="263" r:id="rId7"/>
    <p:sldId id="264" r:id="rId8"/>
    <p:sldId id="266" r:id="rId9"/>
    <p:sldId id="267" r:id="rId10"/>
    <p:sldId id="1648" r:id="rId11"/>
    <p:sldId id="268" r:id="rId12"/>
    <p:sldId id="272" r:id="rId13"/>
    <p:sldId id="269" r:id="rId14"/>
    <p:sldId id="270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5A91F6-E68C-4824-A66E-B47FACECE1B3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A0454EC-4005-467E-B19A-6F8DC8B75AD5}">
      <dgm:prSet phldrT="[Text]" custT="1"/>
      <dgm:spPr/>
      <dgm:t>
        <a:bodyPr/>
        <a:lstStyle/>
        <a:p>
          <a:r>
            <a:rPr lang="en-US" sz="2000" dirty="0"/>
            <a:t>Model</a:t>
          </a:r>
        </a:p>
      </dgm:t>
    </dgm:pt>
    <dgm:pt modelId="{F47639A2-CE16-47A1-BF4D-D3B733E968A3}" type="parTrans" cxnId="{34317FB1-63E6-4790-9B09-72623E2263F0}">
      <dgm:prSet/>
      <dgm:spPr/>
      <dgm:t>
        <a:bodyPr/>
        <a:lstStyle/>
        <a:p>
          <a:endParaRPr lang="en-US"/>
        </a:p>
      </dgm:t>
    </dgm:pt>
    <dgm:pt modelId="{32E36147-8E9F-47F1-8CD9-0C1C8FD83160}" type="sibTrans" cxnId="{34317FB1-63E6-4790-9B09-72623E2263F0}">
      <dgm:prSet/>
      <dgm:spPr/>
      <dgm:t>
        <a:bodyPr/>
        <a:lstStyle/>
        <a:p>
          <a:endParaRPr lang="en-US"/>
        </a:p>
      </dgm:t>
    </dgm:pt>
    <dgm:pt modelId="{DF7E5825-5A1A-4CD5-934A-A78D7F30A834}">
      <dgm:prSet phldrT="[Text]" custT="1"/>
      <dgm:spPr/>
      <dgm:t>
        <a:bodyPr/>
        <a:lstStyle/>
        <a:p>
          <a:r>
            <a:rPr lang="en-US" sz="2000" dirty="0"/>
            <a:t>Concept</a:t>
          </a:r>
        </a:p>
      </dgm:t>
    </dgm:pt>
    <dgm:pt modelId="{C75ACEDD-8B74-40CF-9238-45F5360C8A98}" type="parTrans" cxnId="{4FC3F81E-6542-425B-9E77-8AB1FCF1F72F}">
      <dgm:prSet/>
      <dgm:spPr/>
      <dgm:t>
        <a:bodyPr/>
        <a:lstStyle/>
        <a:p>
          <a:endParaRPr lang="en-US"/>
        </a:p>
      </dgm:t>
    </dgm:pt>
    <dgm:pt modelId="{E48007E9-5CEE-43E2-B8D9-0C98DD27912E}" type="sibTrans" cxnId="{4FC3F81E-6542-425B-9E77-8AB1FCF1F72F}">
      <dgm:prSet/>
      <dgm:spPr/>
      <dgm:t>
        <a:bodyPr/>
        <a:lstStyle/>
        <a:p>
          <a:endParaRPr lang="en-US"/>
        </a:p>
      </dgm:t>
    </dgm:pt>
    <dgm:pt modelId="{2A9691B0-2B89-49F1-A2E5-633380434294}">
      <dgm:prSet phldrT="[Text]" custT="1"/>
      <dgm:spPr/>
      <dgm:t>
        <a:bodyPr/>
        <a:lstStyle/>
        <a:p>
          <a:r>
            <a:rPr lang="en-US" sz="2000" dirty="0"/>
            <a:t>Theory</a:t>
          </a:r>
        </a:p>
      </dgm:t>
    </dgm:pt>
    <dgm:pt modelId="{2EDBCBDB-6CCA-42A8-B6DE-E45BE612F55B}" type="parTrans" cxnId="{62F5FD75-79B3-4D41-B94B-FC879B2917AC}">
      <dgm:prSet/>
      <dgm:spPr/>
      <dgm:t>
        <a:bodyPr/>
        <a:lstStyle/>
        <a:p>
          <a:endParaRPr lang="en-US"/>
        </a:p>
      </dgm:t>
    </dgm:pt>
    <dgm:pt modelId="{F2CB5F98-2808-4EA5-8BCC-D35DA7DC4960}" type="sibTrans" cxnId="{62F5FD75-79B3-4D41-B94B-FC879B2917AC}">
      <dgm:prSet/>
      <dgm:spPr/>
      <dgm:t>
        <a:bodyPr/>
        <a:lstStyle/>
        <a:p>
          <a:endParaRPr lang="en-US"/>
        </a:p>
      </dgm:t>
    </dgm:pt>
    <dgm:pt modelId="{72C0D944-8779-4D12-89E9-36058CABFF88}" type="pres">
      <dgm:prSet presAssocID="{995A91F6-E68C-4824-A66E-B47FACECE1B3}" presName="Name0" presStyleCnt="0">
        <dgm:presLayoutVars>
          <dgm:chMax val="7"/>
          <dgm:resizeHandles val="exact"/>
        </dgm:presLayoutVars>
      </dgm:prSet>
      <dgm:spPr/>
    </dgm:pt>
    <dgm:pt modelId="{E199C59E-9712-40F1-8B8D-523247D27395}" type="pres">
      <dgm:prSet presAssocID="{995A91F6-E68C-4824-A66E-B47FACECE1B3}" presName="comp1" presStyleCnt="0"/>
      <dgm:spPr/>
    </dgm:pt>
    <dgm:pt modelId="{9568A1F6-4681-4ABB-B989-1BFEC2D7B501}" type="pres">
      <dgm:prSet presAssocID="{995A91F6-E68C-4824-A66E-B47FACECE1B3}" presName="circle1" presStyleLbl="node1" presStyleIdx="0" presStyleCnt="3"/>
      <dgm:spPr/>
    </dgm:pt>
    <dgm:pt modelId="{66BAEA4E-4255-464E-AE6B-F2FE27D633CA}" type="pres">
      <dgm:prSet presAssocID="{995A91F6-E68C-4824-A66E-B47FACECE1B3}" presName="c1text" presStyleLbl="node1" presStyleIdx="0" presStyleCnt="3">
        <dgm:presLayoutVars>
          <dgm:bulletEnabled val="1"/>
        </dgm:presLayoutVars>
      </dgm:prSet>
      <dgm:spPr/>
    </dgm:pt>
    <dgm:pt modelId="{700396F5-3E83-4613-B732-DDB4155E7983}" type="pres">
      <dgm:prSet presAssocID="{995A91F6-E68C-4824-A66E-B47FACECE1B3}" presName="comp2" presStyleCnt="0"/>
      <dgm:spPr/>
    </dgm:pt>
    <dgm:pt modelId="{F5EA27E5-7067-4893-A610-7EB60E1FB801}" type="pres">
      <dgm:prSet presAssocID="{995A91F6-E68C-4824-A66E-B47FACECE1B3}" presName="circle2" presStyleLbl="node1" presStyleIdx="1" presStyleCnt="3" custScaleX="80433" custScaleY="82273" custLinFactNeighborX="1531" custLinFactNeighborY="-13254"/>
      <dgm:spPr/>
    </dgm:pt>
    <dgm:pt modelId="{6AC9C7AE-E808-4C3F-8482-40E3748ABA2C}" type="pres">
      <dgm:prSet presAssocID="{995A91F6-E68C-4824-A66E-B47FACECE1B3}" presName="c2text" presStyleLbl="node1" presStyleIdx="1" presStyleCnt="3">
        <dgm:presLayoutVars>
          <dgm:bulletEnabled val="1"/>
        </dgm:presLayoutVars>
      </dgm:prSet>
      <dgm:spPr/>
    </dgm:pt>
    <dgm:pt modelId="{FEE8181D-955B-4794-8EFF-A1D96966B657}" type="pres">
      <dgm:prSet presAssocID="{995A91F6-E68C-4824-A66E-B47FACECE1B3}" presName="comp3" presStyleCnt="0"/>
      <dgm:spPr/>
    </dgm:pt>
    <dgm:pt modelId="{3F928128-5AA9-49FD-AAE1-28C3D83EBCC5}" type="pres">
      <dgm:prSet presAssocID="{995A91F6-E68C-4824-A66E-B47FACECE1B3}" presName="circle3" presStyleLbl="node1" presStyleIdx="2" presStyleCnt="3" custScaleX="67524" custScaleY="65600" custLinFactNeighborX="5466" custLinFactNeighborY="-45217"/>
      <dgm:spPr/>
    </dgm:pt>
    <dgm:pt modelId="{5DD38CDB-D019-4F51-A1CA-244CC7A6C789}" type="pres">
      <dgm:prSet presAssocID="{995A91F6-E68C-4824-A66E-B47FACECE1B3}" presName="c3text" presStyleLbl="node1" presStyleIdx="2" presStyleCnt="3">
        <dgm:presLayoutVars>
          <dgm:bulletEnabled val="1"/>
        </dgm:presLayoutVars>
      </dgm:prSet>
      <dgm:spPr/>
    </dgm:pt>
  </dgm:ptLst>
  <dgm:cxnLst>
    <dgm:cxn modelId="{9B2E1700-5215-47E3-80A2-04B0302E3E0D}" type="presOf" srcId="{0A0454EC-4005-467E-B19A-6F8DC8B75AD5}" destId="{9568A1F6-4681-4ABB-B989-1BFEC2D7B501}" srcOrd="0" destOrd="0" presId="urn:microsoft.com/office/officeart/2005/8/layout/venn2"/>
    <dgm:cxn modelId="{37B00E18-22CE-4BCA-8C51-D5AAE0EE59EC}" type="presOf" srcId="{DF7E5825-5A1A-4CD5-934A-A78D7F30A834}" destId="{6AC9C7AE-E808-4C3F-8482-40E3748ABA2C}" srcOrd="1" destOrd="0" presId="urn:microsoft.com/office/officeart/2005/8/layout/venn2"/>
    <dgm:cxn modelId="{4FC3F81E-6542-425B-9E77-8AB1FCF1F72F}" srcId="{995A91F6-E68C-4824-A66E-B47FACECE1B3}" destId="{DF7E5825-5A1A-4CD5-934A-A78D7F30A834}" srcOrd="1" destOrd="0" parTransId="{C75ACEDD-8B74-40CF-9238-45F5360C8A98}" sibTransId="{E48007E9-5CEE-43E2-B8D9-0C98DD27912E}"/>
    <dgm:cxn modelId="{62F5FD75-79B3-4D41-B94B-FC879B2917AC}" srcId="{995A91F6-E68C-4824-A66E-B47FACECE1B3}" destId="{2A9691B0-2B89-49F1-A2E5-633380434294}" srcOrd="2" destOrd="0" parTransId="{2EDBCBDB-6CCA-42A8-B6DE-E45BE612F55B}" sibTransId="{F2CB5F98-2808-4EA5-8BCC-D35DA7DC4960}"/>
    <dgm:cxn modelId="{34317FB1-63E6-4790-9B09-72623E2263F0}" srcId="{995A91F6-E68C-4824-A66E-B47FACECE1B3}" destId="{0A0454EC-4005-467E-B19A-6F8DC8B75AD5}" srcOrd="0" destOrd="0" parTransId="{F47639A2-CE16-47A1-BF4D-D3B733E968A3}" sibTransId="{32E36147-8E9F-47F1-8CD9-0C1C8FD83160}"/>
    <dgm:cxn modelId="{097A71C3-34F3-49A8-B238-3640D30FD4C3}" type="presOf" srcId="{0A0454EC-4005-467E-B19A-6F8DC8B75AD5}" destId="{66BAEA4E-4255-464E-AE6B-F2FE27D633CA}" srcOrd="1" destOrd="0" presId="urn:microsoft.com/office/officeart/2005/8/layout/venn2"/>
    <dgm:cxn modelId="{B9C677CE-63CF-4C0F-956D-920AE08FCAC9}" type="presOf" srcId="{DF7E5825-5A1A-4CD5-934A-A78D7F30A834}" destId="{F5EA27E5-7067-4893-A610-7EB60E1FB801}" srcOrd="0" destOrd="0" presId="urn:microsoft.com/office/officeart/2005/8/layout/venn2"/>
    <dgm:cxn modelId="{BD0044DB-5639-4BDE-B5F1-2C737D43F9FA}" type="presOf" srcId="{2A9691B0-2B89-49F1-A2E5-633380434294}" destId="{3F928128-5AA9-49FD-AAE1-28C3D83EBCC5}" srcOrd="0" destOrd="0" presId="urn:microsoft.com/office/officeart/2005/8/layout/venn2"/>
    <dgm:cxn modelId="{F162F4E4-0DAA-46D5-A553-7567ECA248E4}" type="presOf" srcId="{2A9691B0-2B89-49F1-A2E5-633380434294}" destId="{5DD38CDB-D019-4F51-A1CA-244CC7A6C789}" srcOrd="1" destOrd="0" presId="urn:microsoft.com/office/officeart/2005/8/layout/venn2"/>
    <dgm:cxn modelId="{B7F4CBF5-A9FB-4CE9-A8A7-241732E70DB9}" type="presOf" srcId="{995A91F6-E68C-4824-A66E-B47FACECE1B3}" destId="{72C0D944-8779-4D12-89E9-36058CABFF88}" srcOrd="0" destOrd="0" presId="urn:microsoft.com/office/officeart/2005/8/layout/venn2"/>
    <dgm:cxn modelId="{4A6AD4F5-9062-4955-8EDB-CCB3D2918BCA}" type="presParOf" srcId="{72C0D944-8779-4D12-89E9-36058CABFF88}" destId="{E199C59E-9712-40F1-8B8D-523247D27395}" srcOrd="0" destOrd="0" presId="urn:microsoft.com/office/officeart/2005/8/layout/venn2"/>
    <dgm:cxn modelId="{64EE51F3-1FF9-4C03-9BFB-E6EA33F42CEB}" type="presParOf" srcId="{E199C59E-9712-40F1-8B8D-523247D27395}" destId="{9568A1F6-4681-4ABB-B989-1BFEC2D7B501}" srcOrd="0" destOrd="0" presId="urn:microsoft.com/office/officeart/2005/8/layout/venn2"/>
    <dgm:cxn modelId="{19CF2D10-C954-4CBF-A3CB-9F021A407F1D}" type="presParOf" srcId="{E199C59E-9712-40F1-8B8D-523247D27395}" destId="{66BAEA4E-4255-464E-AE6B-F2FE27D633CA}" srcOrd="1" destOrd="0" presId="urn:microsoft.com/office/officeart/2005/8/layout/venn2"/>
    <dgm:cxn modelId="{D90E8797-091F-45AF-96A1-F2261E00914C}" type="presParOf" srcId="{72C0D944-8779-4D12-89E9-36058CABFF88}" destId="{700396F5-3E83-4613-B732-DDB4155E7983}" srcOrd="1" destOrd="0" presId="urn:microsoft.com/office/officeart/2005/8/layout/venn2"/>
    <dgm:cxn modelId="{D43E9DB4-9759-4702-9910-6158FEAC559C}" type="presParOf" srcId="{700396F5-3E83-4613-B732-DDB4155E7983}" destId="{F5EA27E5-7067-4893-A610-7EB60E1FB801}" srcOrd="0" destOrd="0" presId="urn:microsoft.com/office/officeart/2005/8/layout/venn2"/>
    <dgm:cxn modelId="{CE582C3A-4B3C-4F33-9FC0-B04F9E20CE32}" type="presParOf" srcId="{700396F5-3E83-4613-B732-DDB4155E7983}" destId="{6AC9C7AE-E808-4C3F-8482-40E3748ABA2C}" srcOrd="1" destOrd="0" presId="urn:microsoft.com/office/officeart/2005/8/layout/venn2"/>
    <dgm:cxn modelId="{E490182D-42FF-44EE-B86B-828670009CDD}" type="presParOf" srcId="{72C0D944-8779-4D12-89E9-36058CABFF88}" destId="{FEE8181D-955B-4794-8EFF-A1D96966B657}" srcOrd="2" destOrd="0" presId="urn:microsoft.com/office/officeart/2005/8/layout/venn2"/>
    <dgm:cxn modelId="{9A14D533-9192-404F-A8EC-1477905F6A52}" type="presParOf" srcId="{FEE8181D-955B-4794-8EFF-A1D96966B657}" destId="{3F928128-5AA9-49FD-AAE1-28C3D83EBCC5}" srcOrd="0" destOrd="0" presId="urn:microsoft.com/office/officeart/2005/8/layout/venn2"/>
    <dgm:cxn modelId="{34CCD9E5-D3FC-4DFB-A62B-878A4DAD111F}" type="presParOf" srcId="{FEE8181D-955B-4794-8EFF-A1D96966B657}" destId="{5DD38CDB-D019-4F51-A1CA-244CC7A6C78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8A1F6-4681-4ABB-B989-1BFEC2D7B501}">
      <dsp:nvSpPr>
        <dsp:cNvPr id="0" name=""/>
        <dsp:cNvSpPr/>
      </dsp:nvSpPr>
      <dsp:spPr>
        <a:xfrm>
          <a:off x="1352674" y="0"/>
          <a:ext cx="4726045" cy="47260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Model</a:t>
          </a:r>
        </a:p>
      </dsp:txBody>
      <dsp:txXfrm>
        <a:off x="2889820" y="236302"/>
        <a:ext cx="1651752" cy="708906"/>
      </dsp:txXfrm>
    </dsp:sp>
    <dsp:sp modelId="{F5EA27E5-7067-4893-A610-7EB60E1FB801}">
      <dsp:nvSpPr>
        <dsp:cNvPr id="0" name=""/>
        <dsp:cNvSpPr/>
      </dsp:nvSpPr>
      <dsp:spPr>
        <a:xfrm>
          <a:off x="2344476" y="1025888"/>
          <a:ext cx="2850974" cy="29161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Concept</a:t>
          </a:r>
        </a:p>
      </dsp:txBody>
      <dsp:txXfrm>
        <a:off x="3105686" y="1208150"/>
        <a:ext cx="1328554" cy="546786"/>
      </dsp:txXfrm>
    </dsp:sp>
    <dsp:sp modelId="{3F928128-5AA9-49FD-AAE1-28C3D83EBCC5}">
      <dsp:nvSpPr>
        <dsp:cNvPr id="0" name=""/>
        <dsp:cNvSpPr/>
      </dsp:nvSpPr>
      <dsp:spPr>
        <a:xfrm>
          <a:off x="3047056" y="1700974"/>
          <a:ext cx="1595607" cy="155014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Theory</a:t>
          </a:r>
        </a:p>
      </dsp:txBody>
      <dsp:txXfrm>
        <a:off x="3280727" y="2088510"/>
        <a:ext cx="1128264" cy="775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905E3-2421-45D1-A088-22EB78D59E1B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362DF-A8F5-48EE-8044-F925753FF5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256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A69FB0-FACA-4FEB-BCEB-4D285D820F0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79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21142-EF67-4EBA-93F0-E1F4FE09E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4C5D12-3083-4E9D-AE1C-4C04A2A4A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C6567-A09E-4B53-9C78-E20BAF2C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53CB0-A1FC-4DE9-AF2A-A77786DE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84AF4-4575-4412-BCA4-6A157D349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07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DB7BD-E50B-4D9C-B9C5-C078097AD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6EE9A-67DA-4997-B369-797FB7062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CA284-A995-494E-BA04-4324FB037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A744F-C374-4282-A070-7BB7BD0C4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6560-6D6C-4554-B7A9-AA412CF9E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98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81E8FA-8D7C-400C-982B-891BB0C6DC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28F65-0051-4A8D-AC75-4EA5027C6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4BC06-3352-43BC-B614-80FF024D1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E5EE7-EFF4-4D42-8A51-846C9AA69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58016-F439-43CA-B360-8EB74C64F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6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8BCE1-5E6E-40F8-A482-290660FB7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7DDF3-3756-432A-BA73-044889575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D0104-813A-4618-903A-F7C7D6F1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0EDC5-DCDB-4CA6-A8A5-3DAE2C56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56055-17AF-4658-8359-67D24937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4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E3F3F-171A-4BDB-A4FA-F0CD2E7B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BF707-A947-42CE-A4A4-FE5969BD4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8D9FE-B8AF-48B2-91B4-3E80CC79F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1917E-9712-4E6C-A666-38CDCF39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A5723-81B7-456E-B87C-2DD72F38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A0199-0780-42B8-8DAC-E962E0CB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A780-83A2-4ECC-A829-95B6C1FCD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9EB72-D880-4BE6-8D33-DDC8B895A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BA34D-D91A-4083-A444-9A9BFDEB2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A3772-2F47-4428-9D42-1A019BFF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6F3AC-031B-4068-B0D4-A03E75BAE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7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7418-E954-4D93-BC41-9B86B6ADA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7959B6-ECC0-49FE-A883-0CFD4A24C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F890B-3044-4F9D-9CEA-BA92DE82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0F83B-551A-4B0B-ADFE-0B2C13456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964A5C-D0A8-46E0-8735-56AED0FC8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A9A6E4-38F5-4FC5-A3D4-053C2960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81799C-D200-42DC-A767-8E32ADC1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5FDDCF-2B67-42C7-BC37-2EF5F0CB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72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5FF3D-8B81-474F-91B0-D609AB251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A7EE77-49A3-46D4-AC56-DCB90FE2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8C072B-965E-4665-AAB8-AFBE79C7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50FC9-994F-4F36-A018-AD26BD11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52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E23AB8-B22C-43B0-A717-1489CF40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DCF2B-CBBA-4B26-BE5E-4A4A971C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7CA9A-B2C0-4F7F-BEB9-C58B0D20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48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7E96A-BE05-45C2-BE0B-C438F233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5B939-4E68-4797-8031-76A302336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4ED78-B636-453A-868C-56F9D4EB6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C47F7-8BD8-400C-BFE7-AADE3C66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36462-9999-4E44-950E-6B946B4C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63E82-8B71-4937-B7E2-27B40D741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01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03C6-62C5-43B6-B597-85D20155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02BE49-32E7-47C9-A2EB-16366A6DE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C95574-804C-4047-A720-E07872147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0CF0C-2304-44A9-AF63-29E6D561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EEA2F-6B71-43A0-88CA-953B7675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C3F21-DF5A-49EB-B545-0F30A3D52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19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F360B4-52D7-4BA7-9B8B-4E4A7B20E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A8EE9-3CFB-4FEE-8B66-F55D9CC82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E2B3C-5763-451A-B12B-B79594B634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3D02-D7CD-4194-9CF7-A820AF29DFA7}" type="datetimeFigureOut">
              <a:rPr lang="en-GB" smtClean="0"/>
              <a:t>07/09/2021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6FBC3-1467-4249-9AB6-9067AD47B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40CDF-4189-4F9E-B253-C8D3C2781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9825-600D-47EC-BE31-5FB684382F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30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bY7CkBAie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676401" y="1989139"/>
            <a:ext cx="88122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4000" b="1" dirty="0"/>
              <a:t>Chapter 1: Theory, Concepts and Models </a:t>
            </a:r>
          </a:p>
          <a:p>
            <a:pPr algn="ctr" eaLnBrk="1" hangingPunct="1"/>
            <a:endParaRPr lang="en-US" altLang="en-US" sz="4000" b="1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GB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0408FB-E65D-41A2-A114-33E23165DC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8000" y="-29670"/>
            <a:ext cx="1523999" cy="1985287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4453021C-AE19-42AD-9A7A-3BCEB6D03D7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30000" y="6084016"/>
            <a:ext cx="713496" cy="687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7419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D55F0FD-54B0-43CF-8081-166253663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21465"/>
          </a:xfrm>
        </p:spPr>
        <p:txBody>
          <a:bodyPr>
            <a:normAutofit/>
          </a:bodyPr>
          <a:lstStyle/>
          <a:p>
            <a:r>
              <a:rPr lang="en-HK" dirty="0"/>
              <a:t>Prof Jafar Jafari, the founding editor of </a:t>
            </a:r>
            <a:r>
              <a:rPr lang="en-HK" i="1" dirty="0"/>
              <a:t>Annals of Tourism Research</a:t>
            </a:r>
            <a:r>
              <a:rPr lang="en-HK" dirty="0"/>
              <a:t> talks about the disciplinary origins of tourism</a:t>
            </a:r>
            <a:endParaRPr lang="en-HK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28D0D5-168E-4E77-B881-02E96B784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9743"/>
            <a:ext cx="10515600" cy="2797219"/>
          </a:xfrm>
        </p:spPr>
        <p:txBody>
          <a:bodyPr/>
          <a:lstStyle/>
          <a:p>
            <a:pPr marL="0" indent="0" algn="ctr">
              <a:buNone/>
            </a:pPr>
            <a:r>
              <a:rPr lang="en-HK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https://www.youtube.com/watch?v=DbY7CkBAie0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3D083-AEB5-4ED3-B21C-ACD7CCF7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097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Abstractions of ideas </a:t>
            </a:r>
          </a:p>
          <a:p>
            <a:pPr lvl="1"/>
            <a:r>
              <a:rPr lang="en-US" dirty="0"/>
              <a:t>The level of abstraction can vary depending on the generalizability of the topic. Something like tourism is a very abstract concept.</a:t>
            </a:r>
          </a:p>
          <a:p>
            <a:r>
              <a:rPr lang="en-US" dirty="0"/>
              <a:t>Can be broad or narrow and can be based on experience or imaginary.</a:t>
            </a:r>
          </a:p>
          <a:p>
            <a:r>
              <a:rPr lang="en-US" dirty="0"/>
              <a:t>Not theories, models or paradigms. Instead, they are mental boxes into which things are thrown that are thought to have things in common.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10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Four key features when defining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45622"/>
          </a:xfrm>
        </p:spPr>
        <p:txBody>
          <a:bodyPr/>
          <a:lstStyle/>
          <a:p>
            <a:pPr lvl="0"/>
            <a:r>
              <a:rPr lang="en-HK" dirty="0"/>
              <a:t>Keep the definitions clear – which can be hard when we use words to describe words</a:t>
            </a:r>
            <a:endParaRPr lang="en-US" dirty="0"/>
          </a:p>
          <a:p>
            <a:pPr lvl="0"/>
            <a:r>
              <a:rPr lang="en-HK" dirty="0"/>
              <a:t>Make the definition appropriate – use a definition that is consistent with what is generally meant by the idea</a:t>
            </a:r>
            <a:endParaRPr lang="en-US" dirty="0"/>
          </a:p>
          <a:p>
            <a:pPr lvl="0"/>
            <a:r>
              <a:rPr lang="en-HK" dirty="0"/>
              <a:t>Avoid defining concepts with related concepts – try not to define tourism as a concept by describing tourists, another concept</a:t>
            </a:r>
            <a:endParaRPr lang="en-US" dirty="0"/>
          </a:p>
          <a:p>
            <a:pPr lvl="0"/>
            <a:r>
              <a:rPr lang="en-HK" dirty="0"/>
              <a:t>Avoid circular arguments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023412" y="5477435"/>
            <a:ext cx="2474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Source: Bosch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40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social sciences, models are often visual representations that help build or simplify theory and demonstrate its relevance and applicability to real life.</a:t>
            </a:r>
          </a:p>
          <a:p>
            <a:r>
              <a:rPr lang="en-US" dirty="0"/>
              <a:t>Help us better understand real world systems </a:t>
            </a:r>
          </a:p>
          <a:p>
            <a:r>
              <a:rPr lang="en-US" dirty="0"/>
              <a:t>Present a simplified set of relationships that shows some causal direction. </a:t>
            </a:r>
          </a:p>
          <a:p>
            <a:r>
              <a:rPr lang="en-US" dirty="0"/>
              <a:t>Components</a:t>
            </a:r>
          </a:p>
          <a:p>
            <a:pPr lvl="1"/>
            <a:r>
              <a:rPr lang="en-US" dirty="0"/>
              <a:t>input</a:t>
            </a:r>
          </a:p>
          <a:p>
            <a:pPr lvl="1"/>
            <a:r>
              <a:rPr lang="en-US" dirty="0"/>
              <a:t>process function </a:t>
            </a:r>
          </a:p>
          <a:p>
            <a:pPr lvl="1"/>
            <a:r>
              <a:rPr lang="en-US" dirty="0"/>
              <a:t>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37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Two types of models in tourism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52437"/>
          </a:xfrm>
        </p:spPr>
        <p:txBody>
          <a:bodyPr/>
          <a:lstStyle/>
          <a:p>
            <a:r>
              <a:rPr lang="en-HK" dirty="0"/>
              <a:t>Theoretical models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Descriptive models which define components of the tourism system</a:t>
            </a:r>
          </a:p>
          <a:p>
            <a:r>
              <a:rPr lang="en-US" dirty="0"/>
              <a:t>Explanatory models which show how a system or subsystem works with or without the specification of a causal relationships</a:t>
            </a:r>
          </a:p>
          <a:p>
            <a:r>
              <a:rPr lang="en-US" dirty="0"/>
              <a:t>Predictive models that enable forecasting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52437"/>
          </a:xfrm>
        </p:spPr>
        <p:txBody>
          <a:bodyPr/>
          <a:lstStyle/>
          <a:p>
            <a:r>
              <a:rPr lang="en-HK" dirty="0"/>
              <a:t>Process models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627690"/>
          </a:xfrm>
        </p:spPr>
        <p:txBody>
          <a:bodyPr>
            <a:normAutofit fontScale="92500"/>
          </a:bodyPr>
          <a:lstStyle/>
          <a:p>
            <a:r>
              <a:rPr lang="en-US" dirty="0"/>
              <a:t>Subjective types based on a particular dogma or idiosyncratic format </a:t>
            </a:r>
          </a:p>
          <a:p>
            <a:r>
              <a:rPr lang="en-US" dirty="0"/>
              <a:t>Problem solving that follows a sequence</a:t>
            </a:r>
          </a:p>
          <a:p>
            <a:r>
              <a:rPr lang="en-US" dirty="0"/>
              <a:t>Systems theory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2102A1-DE06-4AA3-BC95-A3863E8CB837}"/>
              </a:ext>
            </a:extLst>
          </p:cNvPr>
          <p:cNvSpPr txBox="1"/>
          <p:nvPr/>
        </p:nvSpPr>
        <p:spPr>
          <a:xfrm>
            <a:off x="7537485" y="5349998"/>
            <a:ext cx="328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dirty="0"/>
              <a:t>Source: Getz 1986</a:t>
            </a:r>
          </a:p>
        </p:txBody>
      </p:sp>
    </p:spTree>
    <p:extLst>
      <p:ext uri="{BB962C8B-B14F-4D97-AF65-F5344CB8AC3E}">
        <p14:creationId xmlns:p14="http://schemas.microsoft.com/office/powerpoint/2010/main" val="3743077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Typologies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primarily for classification and comparison </a:t>
            </a:r>
          </a:p>
          <a:p>
            <a:r>
              <a:rPr lang="en-US" dirty="0"/>
              <a:t>Emphasis on observing factors such as psychological, social, cultural and geographic relationships </a:t>
            </a:r>
          </a:p>
          <a:p>
            <a:pPr lvl="1"/>
            <a:r>
              <a:rPr lang="en-US" dirty="0"/>
              <a:t>Based on the results classifications are developed</a:t>
            </a:r>
          </a:p>
          <a:p>
            <a:r>
              <a:rPr lang="en-US" dirty="0"/>
              <a:t>Primarily descriptive in nature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576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How it all fits together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8A7C94-94B8-4194-B610-BD654A542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75A66B1-276F-41D9-90A9-26021D71B346}"/>
              </a:ext>
            </a:extLst>
          </p:cNvPr>
          <p:cNvGraphicFramePr/>
          <p:nvPr/>
        </p:nvGraphicFramePr>
        <p:xfrm>
          <a:off x="2621954" y="1492884"/>
          <a:ext cx="7431394" cy="4726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508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Learning Objectives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theory and distinguish between good and bad theory</a:t>
            </a:r>
          </a:p>
          <a:p>
            <a:r>
              <a:rPr lang="en-US" dirty="0"/>
              <a:t>Identify and analyse seven types of theory used in tourism</a:t>
            </a:r>
          </a:p>
          <a:p>
            <a:r>
              <a:rPr lang="en-US" dirty="0"/>
              <a:t>Define the differences between theory, concepts and models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835DEE-F0CC-4931-A8E4-AD2F71165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966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What is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Cooper and Shindler (2014) - systematically interrelated concepts, definitions and propositions that are advanced to define and predict phenomena. </a:t>
            </a:r>
          </a:p>
          <a:p>
            <a:r>
              <a:rPr lang="en-US" dirty="0"/>
              <a:t>Dann, Nash and Pearce (1988) - the body of logically interconnected propositions that provide an interpretive basis for understanding phenomena. </a:t>
            </a:r>
          </a:p>
          <a:p>
            <a:r>
              <a:rPr lang="en-US" dirty="0"/>
              <a:t>Sarokin (2017) - a well-defined scientific principal that is supported by convincing experimental and observational evidence that has strong explanatory power and helps scientists understand a phenomena and make predictions about future events.</a:t>
            </a:r>
          </a:p>
          <a:p>
            <a:r>
              <a:rPr lang="en-US" dirty="0"/>
              <a:t>Stewart, Harte and Sambrook (2011) - theory is an explanation that offers accounts of how and why things are as they are.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EA413-9664-4D54-B5EA-187F3247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4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5110"/>
          </a:xfrm>
        </p:spPr>
        <p:txBody>
          <a:bodyPr/>
          <a:lstStyle/>
          <a:p>
            <a:r>
              <a:rPr lang="en-HK" dirty="0"/>
              <a:t>Theory must have four basic criteria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812"/>
            <a:ext cx="10515600" cy="4859151"/>
          </a:xfrm>
        </p:spPr>
        <p:txBody>
          <a:bodyPr/>
          <a:lstStyle/>
          <a:p>
            <a:r>
              <a:rPr lang="en-US" dirty="0"/>
              <a:t> Conceptual definitions where existence and properties are asserted to account for what is observable, that define who or what is included and specifically excluded. </a:t>
            </a:r>
          </a:p>
          <a:p>
            <a:r>
              <a:rPr lang="en-US" dirty="0"/>
              <a:t>Domain limitations which specify the exact setting where the theory can be applied. </a:t>
            </a:r>
          </a:p>
          <a:p>
            <a:r>
              <a:rPr lang="en-US" dirty="0"/>
              <a:t>Relationship-building qualities which logically assemble a causal relationship between items and state how variables are related or unrelated to other variables. </a:t>
            </a:r>
          </a:p>
          <a:p>
            <a:r>
              <a:rPr lang="en-US" dirty="0"/>
              <a:t>The ability to predict relationships and offer internally consistent predictions in the real world.</a:t>
            </a:r>
          </a:p>
          <a:p>
            <a:pPr marL="0" indent="0" algn="r">
              <a:buNone/>
            </a:pPr>
            <a:r>
              <a:rPr lang="en-HK" dirty="0"/>
              <a:t>(source: Wacker 1998)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963D6-AECC-4900-A3A3-783C93B3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05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5440"/>
          </a:xfrm>
        </p:spPr>
        <p:txBody>
          <a:bodyPr>
            <a:normAutofit/>
          </a:bodyPr>
          <a:lstStyle/>
          <a:p>
            <a:r>
              <a:rPr lang="en-US" dirty="0"/>
              <a:t>Characteristics of ‘good’ theory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idx="1"/>
          </p:nvPr>
        </p:nvSpPr>
        <p:spPr>
          <a:xfrm>
            <a:off x="838200" y="1380566"/>
            <a:ext cx="10515600" cy="479639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HK" sz="3700" dirty="0"/>
              <a:t>Unique – one theory must be differentiated from another (if 2 theories are identical, then they are really 1 theory)</a:t>
            </a:r>
            <a:endParaRPr lang="en-US" sz="3700" dirty="0"/>
          </a:p>
          <a:p>
            <a:pPr lvl="0"/>
            <a:r>
              <a:rPr lang="en-HK" sz="3700" dirty="0"/>
              <a:t>Accurate within its domain </a:t>
            </a:r>
            <a:endParaRPr lang="en-US" sz="3700" dirty="0"/>
          </a:p>
          <a:p>
            <a:pPr lvl="0"/>
            <a:r>
              <a:rPr lang="en-US" sz="3700" dirty="0"/>
              <a:t>Parsimonious - If two theories are similar in most respects, the one making fewer assumptions and requiring fewer definitions is better</a:t>
            </a:r>
          </a:p>
          <a:p>
            <a:pPr lvl="0"/>
            <a:r>
              <a:rPr lang="en-HK" sz="3700" dirty="0"/>
              <a:t>Conservative, in that it cannot be replaced until a new, competing theory is shown to be superior</a:t>
            </a:r>
            <a:endParaRPr lang="en-US" sz="3700" dirty="0"/>
          </a:p>
          <a:p>
            <a:pPr lvl="0"/>
            <a:r>
              <a:rPr lang="en-HK" sz="3700" dirty="0"/>
              <a:t>Generalizable – the more areas a theory can be applied to, the better </a:t>
            </a:r>
            <a:endParaRPr lang="en-US" sz="3700" dirty="0"/>
          </a:p>
          <a:p>
            <a:pPr lvl="0"/>
            <a:r>
              <a:rPr lang="en-HK" sz="3700" dirty="0"/>
              <a:t>Fecundity – can be used to expand the area of enquiry into new directions and it should have broad scope with explanations that go beyond those it was initially used to explain</a:t>
            </a:r>
            <a:endParaRPr lang="en-US" sz="3700" dirty="0"/>
          </a:p>
          <a:p>
            <a:pPr lvl="0"/>
            <a:r>
              <a:rPr lang="en-HK" sz="3700" dirty="0"/>
              <a:t>Consistent - within itself and with other accepted theories that are related to the same phenomena</a:t>
            </a:r>
            <a:endParaRPr lang="en-US" sz="3700" dirty="0"/>
          </a:p>
          <a:p>
            <a:pPr lvl="0"/>
            <a:r>
              <a:rPr lang="en-HK" sz="3700" dirty="0"/>
              <a:t>Simple and make sense of seemingly disparate parts</a:t>
            </a:r>
            <a:endParaRPr lang="en-US" sz="3700" dirty="0"/>
          </a:p>
          <a:p>
            <a:pPr lvl="0"/>
            <a:r>
              <a:rPr lang="en-HK" sz="3700" dirty="0"/>
              <a:t>Abstraction – independent in time and space</a:t>
            </a:r>
            <a:endParaRPr lang="en-US" sz="3700" dirty="0"/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CBA1B2-68F8-47F1-8FC5-ADE749A2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568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Importance of theory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3035" y="1380566"/>
          <a:ext cx="10601589" cy="4724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5177">
                  <a:extLst>
                    <a:ext uri="{9D8B030D-6E8A-4147-A177-3AD203B41FA5}">
                      <a16:colId xmlns:a16="http://schemas.microsoft.com/office/drawing/2014/main" val="1953726613"/>
                    </a:ext>
                  </a:extLst>
                </a:gridCol>
                <a:gridCol w="7506412">
                  <a:extLst>
                    <a:ext uri="{9D8B030D-6E8A-4147-A177-3AD203B41FA5}">
                      <a16:colId xmlns:a16="http://schemas.microsoft.com/office/drawing/2014/main" val="1291621842"/>
                    </a:ext>
                  </a:extLst>
                </a:gridCol>
              </a:tblGrid>
              <a:tr h="12293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A framework for analysis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Provides structure where differences of opinion exist 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Provides commonality of language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610817"/>
                  </a:ext>
                </a:extLst>
              </a:tr>
              <a:tr h="12293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An efficient method for field development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Reduces errors in problem solving by building on existing knowledge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Differentiates between existing theories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93321"/>
                  </a:ext>
                </a:extLst>
              </a:tr>
              <a:tr h="22656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Clear explanations for the pragmatic world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Examples where application occurs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Basis for empirical support of rules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Advances knowledge in a scientific discipline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Guides research toward crucial questions</a:t>
                      </a:r>
                    </a:p>
                    <a:p>
                      <a:pPr marL="457200" marR="0" indent="-4572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600" b="0" dirty="0">
                          <a:solidFill>
                            <a:schemeClr val="tx1"/>
                          </a:solidFill>
                          <a:effectLst/>
                        </a:rPr>
                        <a:t>Enlightens the profession of management</a:t>
                      </a:r>
                      <a:endParaRPr lang="en-US" sz="2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82942" marR="829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347112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1FB83-CC6F-4FC5-9041-6472B21E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01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582707"/>
            <a:ext cx="8248650" cy="735106"/>
          </a:xfrm>
        </p:spPr>
        <p:txBody>
          <a:bodyPr/>
          <a:lstStyle/>
          <a:p>
            <a:r>
              <a:rPr lang="en-US" dirty="0"/>
              <a:t>What is NOT theory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23365" y="1317813"/>
          <a:ext cx="9395011" cy="441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0477">
                  <a:extLst>
                    <a:ext uri="{9D8B030D-6E8A-4147-A177-3AD203B41FA5}">
                      <a16:colId xmlns:a16="http://schemas.microsoft.com/office/drawing/2014/main" val="1429075165"/>
                    </a:ext>
                  </a:extLst>
                </a:gridCol>
                <a:gridCol w="6184534">
                  <a:extLst>
                    <a:ext uri="{9D8B030D-6E8A-4147-A177-3AD203B41FA5}">
                      <a16:colId xmlns:a16="http://schemas.microsoft.com/office/drawing/2014/main" val="3512763441"/>
                    </a:ext>
                  </a:extLst>
                </a:gridCol>
              </a:tblGrid>
              <a:tr h="6677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HK" sz="2000" b="0" dirty="0">
                          <a:solidFill>
                            <a:schemeClr val="tx1"/>
                          </a:solidFill>
                          <a:effectLst/>
                        </a:rPr>
                        <a:t>References are not theory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References are sometimes used like a smoke screen to hide the absence of theory.</a:t>
                      </a: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1437"/>
                  </a:ext>
                </a:extLst>
              </a:tr>
              <a:tr h="8260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HK" sz="2000" b="0" dirty="0">
                          <a:solidFill>
                            <a:schemeClr val="tx1"/>
                          </a:solidFill>
                          <a:effectLst/>
                        </a:rPr>
                        <a:t>Data are not theory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Theory and data each play a distinct role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Data describe which empirical patterns were observed 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Theory explains why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484578"/>
                  </a:ext>
                </a:extLst>
              </a:tr>
              <a:tr h="5577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Lists of variables or constructs are not theory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Theory must also explain why variables or constructs come about or why they are connected</a:t>
                      </a:r>
                      <a:r>
                        <a:rPr lang="en-HK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89927"/>
                  </a:ext>
                </a:extLst>
              </a:tr>
              <a:tr h="11014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Diagrams are not theory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Stage props rather than the performance itself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Boxes and arrows rarely explain why the proposed connections will be observed.</a:t>
                      </a: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127030"/>
                  </a:ext>
                </a:extLst>
              </a:tr>
              <a:tr h="1006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Hypotheses (or Predictions) are not theory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Hypotheses are concise statements about what is expected to occur, not why it is expected to occur.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327" marR="423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655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92353" y="6113929"/>
            <a:ext cx="2761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From Sutton and Staw (1995)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AF697-0A9B-4F16-8DA1-A2B96C781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12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Seven types of theory in tourism </a:t>
            </a:r>
            <a:br>
              <a:rPr lang="en-HK" dirty="0"/>
            </a:br>
            <a:r>
              <a:rPr lang="en-HK" sz="1200" dirty="0"/>
              <a:t>(Source: Smith, Xiao, Nunkoo and Tukamushaba 2013)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44071" y="1434353"/>
          <a:ext cx="10609729" cy="455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9299">
                  <a:extLst>
                    <a:ext uri="{9D8B030D-6E8A-4147-A177-3AD203B41FA5}">
                      <a16:colId xmlns:a16="http://schemas.microsoft.com/office/drawing/2014/main" val="4225476225"/>
                    </a:ext>
                  </a:extLst>
                </a:gridCol>
                <a:gridCol w="2841336">
                  <a:extLst>
                    <a:ext uri="{9D8B030D-6E8A-4147-A177-3AD203B41FA5}">
                      <a16:colId xmlns:a16="http://schemas.microsoft.com/office/drawing/2014/main" val="2117377896"/>
                    </a:ext>
                  </a:extLst>
                </a:gridCol>
                <a:gridCol w="6199094">
                  <a:extLst>
                    <a:ext uri="{9D8B030D-6E8A-4147-A177-3AD203B41FA5}">
                      <a16:colId xmlns:a16="http://schemas.microsoft.com/office/drawing/2014/main" val="1570107055"/>
                    </a:ext>
                  </a:extLst>
                </a:gridCol>
              </a:tblGrid>
              <a:tr h="403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1600" dirty="0"/>
                        <a:t>Type</a:t>
                      </a:r>
                      <a:r>
                        <a:rPr lang="en-HK" sz="1600" baseline="0" dirty="0"/>
                        <a:t> of Theory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1600" dirty="0"/>
                        <a:t>Key Feature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1600" dirty="0"/>
                        <a:t>Descriptor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12808"/>
                  </a:ext>
                </a:extLst>
              </a:tr>
              <a:tr h="796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Theory of the form used in natural sciences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Falsifiable hypotheses that have been tested multiple times with positive results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Single verifiable ‘truth’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0253788"/>
                  </a:ext>
                </a:extLst>
              </a:tr>
              <a:tr h="796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Theory of the form often used in social sciences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Two or more valid competing theories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Falsifiable hypotheses that have been tested multiple times with positive results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466405"/>
                  </a:ext>
                </a:extLst>
              </a:tr>
              <a:tr h="573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Theory equated with statistical analysis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a priori theory – instead test an ad hoc model.  (If testing an a priori theory, then it is likely an empirical test of Type 1 or 2 theory)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6578958"/>
                  </a:ext>
                </a:extLst>
              </a:tr>
              <a:tr h="5238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Theory as an untested/untestable verbal or graphic model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Models with 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empirical, testable hypotheses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5015537"/>
                  </a:ext>
                </a:extLst>
              </a:tr>
              <a:tr h="530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Epistemology or a research design presented as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Self-fulfilling prophecy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See the world through the ‘theory’ and shape studies to confirm it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833054"/>
                  </a:ext>
                </a:extLst>
              </a:tr>
              <a:tr h="4035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Grounded theory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Grounded theory -  method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2462602"/>
                  </a:ext>
                </a:extLst>
              </a:tr>
              <a:tr h="530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Theory as a casual term or used as an analogy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Analogy – idea cannot be tested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Conclude ‘ theoretical’ insights without offering theory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2878681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0025A7-33B5-4B10-B347-58DD1275E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83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Does tourism have theory?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HK" dirty="0"/>
              <a:t>Smith and Lee (2010) - nascent development of theory in tourism </a:t>
            </a:r>
          </a:p>
          <a:p>
            <a:pPr lvl="1"/>
            <a:r>
              <a:rPr lang="en-HK" dirty="0"/>
              <a:t>Most tourism theories borrow heavily from theories developed in other disciplines</a:t>
            </a:r>
          </a:p>
          <a:p>
            <a:pPr marL="457200" lvl="1" indent="0">
              <a:buNone/>
            </a:pPr>
            <a:endParaRPr lang="en-HK" dirty="0"/>
          </a:p>
          <a:p>
            <a:r>
              <a:rPr lang="en-HK" dirty="0"/>
              <a:t>Ritchie et al (2008) - more positive attitude</a:t>
            </a:r>
          </a:p>
          <a:p>
            <a:pPr lvl="1"/>
            <a:r>
              <a:rPr lang="en-HK" dirty="0"/>
              <a:t>Development of core tourism theory as distinct from theory developed in other disciplines and applied to tourism. </a:t>
            </a:r>
          </a:p>
          <a:p>
            <a:pPr lvl="1"/>
            <a:r>
              <a:rPr lang="en-HK" dirty="0"/>
              <a:t>Tourism theory lies</a:t>
            </a:r>
            <a:r>
              <a:rPr lang="en-US" dirty="0"/>
              <a:t> along a continuum</a:t>
            </a:r>
          </a:p>
          <a:p>
            <a:pPr lvl="2"/>
            <a:r>
              <a:rPr lang="en-US" dirty="0"/>
              <a:t>At one end - Core tourism theory is specific to tourism and not readily generalizable to other disciplines</a:t>
            </a:r>
          </a:p>
          <a:p>
            <a:pPr lvl="3"/>
            <a:r>
              <a:rPr lang="en-US" dirty="0"/>
              <a:t>Inherently multi-disciplinary for it integrates different disciplinary perspectives to explain tourism and especially to fill in the gaps where one discipline’s perspective is lacking.</a:t>
            </a:r>
          </a:p>
          <a:p>
            <a:pPr lvl="2"/>
            <a:r>
              <a:rPr lang="en-US" dirty="0"/>
              <a:t>At the other end - Foundational tourism theory aims to develop generalizations beyond tourism. </a:t>
            </a:r>
          </a:p>
          <a:p>
            <a:pPr lvl="3"/>
            <a:r>
              <a:rPr lang="en-HK" dirty="0"/>
              <a:t>Single disciplinary focus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05D4E-3F4F-47AE-B9BC-BD8599BF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Tourism Theories, Concepts and Models by McKercher and Prideaux © Goodfellow Publishers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869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1444</Words>
  <Application>Microsoft Office PowerPoint</Application>
  <PresentationFormat>Widescreen</PresentationFormat>
  <Paragraphs>151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Learning Objectives</vt:lpstr>
      <vt:lpstr>What is Theory?</vt:lpstr>
      <vt:lpstr>Theory must have four basic criteria </vt:lpstr>
      <vt:lpstr>Characteristics of ‘good’ theory</vt:lpstr>
      <vt:lpstr>Importance of theory</vt:lpstr>
      <vt:lpstr>What is NOT theory</vt:lpstr>
      <vt:lpstr>Seven types of theory in tourism  (Source: Smith, Xiao, Nunkoo and Tukamushaba 2013) </vt:lpstr>
      <vt:lpstr>Does tourism have theory?</vt:lpstr>
      <vt:lpstr>Prof Jafar Jafari, the founding editor of Annals of Tourism Research talks about the disciplinary origins of tourism</vt:lpstr>
      <vt:lpstr>Concepts</vt:lpstr>
      <vt:lpstr>Four key features when defining concepts</vt:lpstr>
      <vt:lpstr>Models </vt:lpstr>
      <vt:lpstr>Two types of models in tourism</vt:lpstr>
      <vt:lpstr>Typologies</vt:lpstr>
      <vt:lpstr>How it all fits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2021-09-07T15:55:39Z</dcterms:created>
  <dcterms:modified xsi:type="dcterms:W3CDTF">2021-09-07T15:56:05Z</dcterms:modified>
</cp:coreProperties>
</file>